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8935B-1BBA-4F44-9E29-1FF05D59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6F3BE5-FA12-4FE5-94C7-8185F4DE7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DF57D7-CD21-488B-B4BD-FC60D4F2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155848-3C82-492D-AC3D-432CA499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BD0B14-918A-44DF-A0BA-E9B88155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12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7852A-05E3-4E90-A363-A0C68956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1C2CB7-721D-40F0-B410-9DA4C291D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B8BE26-4120-47C1-8E8B-D89533BF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AE8476-8F66-4B10-9D66-90716843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DAE6CE-4505-4CBE-B655-ABDE34C0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1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03A764-CDC7-4206-BFBE-00661D22A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77CFC4C-B0BA-44AA-8276-2CAF6EB47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697DD14-E6CE-48A0-A5C1-0F0F986B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749A6B-24E8-48B8-BD63-619AD5DE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4B53484-F35B-4190-9E40-00120E82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094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369E0-698B-496C-9529-34FB1B1B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0B1C24-96C9-4D9C-9E81-03904F91B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163BCA-4E83-424B-A2C2-B4217471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09A3DB-55C0-432B-88BD-BB8B44E1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33F917-764F-4895-98EF-DC57A9CA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72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FA962-149B-41DC-A793-AF536704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8FA4A1-1B30-441E-9ECC-2DC4D3D4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6FE7CE9-B2E9-49AA-8D48-570DDB3A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0E5C6D-CD39-4EAD-9E84-6E02F8CD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EF4B9B-3D47-491C-A7AC-0C4CF3EC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6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1F40-ED61-4649-9D83-78F1D2EA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073943-65BD-44A6-AFD3-BB213FA87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FA4DAAA-C72B-404A-9598-E3424B36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A19FEBE-C780-4806-8F1C-1F5AE635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387B3F7-5432-48F0-93A0-EA3C9019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52802E8-FBC5-493E-9851-F808C728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3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91A14-9947-4D68-889A-953F7B2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7E65AE-B1DB-4F45-AA24-E37395737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E286DB1-0C84-4EEA-8948-A51FB5E57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5256565-596F-48B8-8F30-5F760DD7A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2208680-284D-4616-8D1F-9E1138A3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F9EA4E5-1F5F-44CB-A1B5-E1D8BF57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4DE87C8-9443-4008-956B-FA6E0DCB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5331354-845B-4DB2-9424-299D2CCB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372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5FDDC-551A-495E-A5AB-BF9211D4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DAB2D1-6A71-4677-8E2D-19698F8F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4D964BE-3D8F-4D9F-98F6-DADC9846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8F7EA7-AD2F-43F1-B688-0BA3084C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0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3565C3B-25F8-483D-B791-24576181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36A5F33-137E-497A-B67F-E311A8EB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C34099A-CA90-48D2-A0B8-D9DE904A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126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1D190-F4C5-4A7C-AEFF-B86F6330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D1B89D-2B05-45DE-9BCC-9547057A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D24C7FF-E518-44EE-BF18-B6771C7D9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A1C7BD7-F6C1-414C-821E-90AE5C9A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7D56E5C-EAFC-494E-9427-41198FFC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ED05436-F674-4403-B708-5C75398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97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F0287-01F5-42C6-84A1-4F5379D5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ADBEB99-7D80-486C-986A-5165188A3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DDAC797-8995-4CFD-9180-10787A95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998160C-C74F-457A-A4A5-1BF5FE77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ABBA3CF-0DA8-4595-916C-44C478C2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A8941D6-1A96-4E74-B7A2-11E92C01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2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85EF3B1-2F32-4660-82F1-D657E9C4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1EABDB-0040-4A52-B604-12BE08F1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06959B-8FA2-415E-9AF5-228F780D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B8E6-1261-4637-816F-FD1BD4E9A769}" type="datetimeFigureOut">
              <a:rPr lang="pt-PT" smtClean="0"/>
              <a:t>08/04/2024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38455-DFBE-4190-ADC4-D37CC742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0CBBAC9-A40B-46FA-8286-EBF602B5D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AF97-53F7-4DB0-BDF0-32A953B72D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96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cola dominical Fotografias de Banco de Imagens, Imagens Livres de  Direitos Autorais Escola dominical | Depositphotos®">
            <a:extLst>
              <a:ext uri="{FF2B5EF4-FFF2-40B4-BE49-F238E27FC236}">
                <a16:creationId xmlns:a16="http://schemas.microsoft.com/office/drawing/2014/main" id="{1C11297A-8467-4E2B-8067-D129983398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31" y="2790507"/>
            <a:ext cx="3010535" cy="37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DD118668-1A14-4E4D-9E17-195554D5D004}"/>
              </a:ext>
            </a:extLst>
          </p:cNvPr>
          <p:cNvSpPr txBox="1"/>
          <p:nvPr/>
        </p:nvSpPr>
        <p:spPr>
          <a:xfrm>
            <a:off x="472117" y="-426656"/>
            <a:ext cx="11963400" cy="321716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0" b="1" dirty="0">
                <a:ln>
                  <a:noFill/>
                </a:ln>
                <a:solidFill>
                  <a:srgbClr val="8EAADB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Missa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1300F53A-CB49-47C5-9859-807EAEB6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972" y="4386795"/>
            <a:ext cx="5223202" cy="16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Liturgia é sempre um lugar de encontro. Encontro com Deus e encontro de irmãos! Um encontro marcado pelo diálogo. Vamos ver como este diálogo acontece em cada parte da Missa, isto é, o significado de cada momento litúrgico, o sentimento e os principais objetos e símbolos utilizados.</a:t>
            </a:r>
          </a:p>
        </p:txBody>
      </p:sp>
      <p:sp>
        <p:nvSpPr>
          <p:cNvPr id="7" name="Caixa de texto 3">
            <a:extLst>
              <a:ext uri="{FF2B5EF4-FFF2-40B4-BE49-F238E27FC236}">
                <a16:creationId xmlns:a16="http://schemas.microsoft.com/office/drawing/2014/main" id="{43AB2196-5401-4D76-8511-8BA88F16E16C}"/>
              </a:ext>
            </a:extLst>
          </p:cNvPr>
          <p:cNvSpPr txBox="1"/>
          <p:nvPr/>
        </p:nvSpPr>
        <p:spPr>
          <a:xfrm>
            <a:off x="6183935" y="1864575"/>
            <a:ext cx="3881191" cy="165474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0000" b="1" dirty="0">
                <a:ln>
                  <a:noFill/>
                </a:ln>
                <a:solidFill>
                  <a:srgbClr val="FF7C8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explicada</a:t>
            </a:r>
            <a:endParaRPr lang="pt-PT" sz="1100" dirty="0">
              <a:solidFill>
                <a:srgbClr val="FF7C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0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in on The Seven Sacraments">
            <a:extLst>
              <a:ext uri="{FF2B5EF4-FFF2-40B4-BE49-F238E27FC236}">
                <a16:creationId xmlns:a16="http://schemas.microsoft.com/office/drawing/2014/main" id="{A1D18025-3882-457E-8F06-173B39F3C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0" y="1153251"/>
            <a:ext cx="2084535" cy="2132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 de Texto 2">
            <a:extLst>
              <a:ext uri="{FF2B5EF4-FFF2-40B4-BE49-F238E27FC236}">
                <a16:creationId xmlns:a16="http://schemas.microsoft.com/office/drawing/2014/main" id="{2CC7280C-E372-41FC-BB60-83B5125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129" y="2231798"/>
            <a:ext cx="3412837" cy="13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Cordeiro de Deus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em que rezamos ou cantamos o Cordeiro de Deus. Enquanto isso o Sacerdote reza em silêncio.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83088A-DD5D-441B-96B7-C5C301F073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04" y="819629"/>
            <a:ext cx="2424004" cy="24215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9F1B501E-E38A-4384-A052-11A950CE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366" y="2951796"/>
            <a:ext cx="4901042" cy="8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Fração do Pão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Sacerdote parte a hóstia lembrando a fração do pão por Jesus.</a:t>
            </a:r>
          </a:p>
        </p:txBody>
      </p:sp>
      <p:pic>
        <p:nvPicPr>
          <p:cNvPr id="6" name="Imagem 5" descr="Receiving Communion | CatholicFIT">
            <a:extLst>
              <a:ext uri="{FF2B5EF4-FFF2-40B4-BE49-F238E27FC236}">
                <a16:creationId xmlns:a16="http://schemas.microsoft.com/office/drawing/2014/main" id="{5783B9C4-EEF7-4B9C-96C5-CB129020FD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21" y="4072777"/>
            <a:ext cx="2343713" cy="2009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>
            <a:extLst>
              <a:ext uri="{FF2B5EF4-FFF2-40B4-BE49-F238E27FC236}">
                <a16:creationId xmlns:a16="http://schemas.microsoft.com/office/drawing/2014/main" id="{CC896465-A1EF-40DE-A34C-4928424CB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6" y="5859009"/>
            <a:ext cx="5526654" cy="8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Comunhão</a:t>
            </a:r>
            <a:endParaRPr lang="pt-PT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em que as pessoas recebem o Corpo e o Sangue de Jesus Cristo</a:t>
            </a:r>
          </a:p>
        </p:txBody>
      </p:sp>
      <p:sp>
        <p:nvSpPr>
          <p:cNvPr id="8" name="Caixa de Texto 2">
            <a:extLst>
              <a:ext uri="{FF2B5EF4-FFF2-40B4-BE49-F238E27FC236}">
                <a16:creationId xmlns:a16="http://schemas.microsoft.com/office/drawing/2014/main" id="{A197915E-600A-4A14-BE0C-24418FC58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506" y="5859009"/>
            <a:ext cx="5299494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Ação de Graças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de silêncio, de contacto com Jesus recebido na comunhão.</a:t>
            </a:r>
          </a:p>
        </p:txBody>
      </p:sp>
      <p:pic>
        <p:nvPicPr>
          <p:cNvPr id="9" name="Imagem 8" descr="Rezar Dos Desenhos Animados Do Menino Ilustração Stock - Ilustração de  menino, rezar: 60192532">
            <a:extLst>
              <a:ext uri="{FF2B5EF4-FFF2-40B4-BE49-F238E27FC236}">
                <a16:creationId xmlns:a16="http://schemas.microsoft.com/office/drawing/2014/main" id="{C74E0FF8-212F-474F-AD92-C015AA2CA5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04" y="4113794"/>
            <a:ext cx="1957705" cy="192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561CE78-25B1-4037-BAD9-2B9C1ECE2153}"/>
              </a:ext>
            </a:extLst>
          </p:cNvPr>
          <p:cNvCxnSpPr>
            <a:cxnSpLocks/>
          </p:cNvCxnSpPr>
          <p:nvPr/>
        </p:nvCxnSpPr>
        <p:spPr>
          <a:xfrm>
            <a:off x="6443932" y="940279"/>
            <a:ext cx="0" cy="55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B337F4AE-29DB-430E-AF42-F9E0CD80313E}"/>
              </a:ext>
            </a:extLst>
          </p:cNvPr>
          <p:cNvCxnSpPr>
            <a:cxnSpLocks/>
          </p:cNvCxnSpPr>
          <p:nvPr/>
        </p:nvCxnSpPr>
        <p:spPr>
          <a:xfrm flipV="1">
            <a:off x="767751" y="3906204"/>
            <a:ext cx="10455215" cy="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F36F44-073A-4546-9A95-4EC93E8DDEC4}"/>
              </a:ext>
            </a:extLst>
          </p:cNvPr>
          <p:cNvSpPr/>
          <p:nvPr/>
        </p:nvSpPr>
        <p:spPr>
          <a:xfrm>
            <a:off x="257646" y="14022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2E6FFEA-91AC-4B9A-8C87-6648F30D16EA}"/>
              </a:ext>
            </a:extLst>
          </p:cNvPr>
          <p:cNvSpPr/>
          <p:nvPr/>
        </p:nvSpPr>
        <p:spPr>
          <a:xfrm>
            <a:off x="6722366" y="1222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76EB78C-44E0-489C-9C4E-0C40FA1AA5FB}"/>
              </a:ext>
            </a:extLst>
          </p:cNvPr>
          <p:cNvSpPr/>
          <p:nvPr/>
        </p:nvSpPr>
        <p:spPr>
          <a:xfrm>
            <a:off x="253128" y="42449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C991E67-9A18-490C-AF9F-6FCBCD803FA9}"/>
              </a:ext>
            </a:extLst>
          </p:cNvPr>
          <p:cNvSpPr/>
          <p:nvPr/>
        </p:nvSpPr>
        <p:spPr>
          <a:xfrm>
            <a:off x="6725888" y="41540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72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52">
            <a:extLst>
              <a:ext uri="{FF2B5EF4-FFF2-40B4-BE49-F238E27FC236}">
                <a16:creationId xmlns:a16="http://schemas.microsoft.com/office/drawing/2014/main" id="{55B8CC54-1A8E-427D-9ECA-888EE78F0030}"/>
              </a:ext>
            </a:extLst>
          </p:cNvPr>
          <p:cNvSpPr txBox="1"/>
          <p:nvPr/>
        </p:nvSpPr>
        <p:spPr>
          <a:xfrm>
            <a:off x="-986850" y="0"/>
            <a:ext cx="6729730" cy="134229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8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Ritos finais</a:t>
            </a:r>
            <a:endParaRPr lang="pt-P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353189FB-35D7-486D-99CC-95A4851D5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38" y="2164180"/>
            <a:ext cx="3548272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Oração depois da Comunhão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sacerdote de pé reza a oração depois da comunhão.</a:t>
            </a:r>
          </a:p>
        </p:txBody>
      </p:sp>
      <p:pic>
        <p:nvPicPr>
          <p:cNvPr id="4" name="Imagem 3" descr="Holy Spirit Confirmation Clip Art | Charismatic Renewal Movement |  Lembrança de crisma, Pinturas de anjo, Crisma">
            <a:extLst>
              <a:ext uri="{FF2B5EF4-FFF2-40B4-BE49-F238E27FC236}">
                <a16:creationId xmlns:a16="http://schemas.microsoft.com/office/drawing/2014/main" id="{9F5C3D47-7587-482F-9E23-BAB0343D0D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8" y="1359922"/>
            <a:ext cx="2104390" cy="210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C01BA9-0032-46E3-AB8C-3ED3D3DCEC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88" y="2022158"/>
            <a:ext cx="4586331" cy="45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 de Texto 2">
            <a:extLst>
              <a:ext uri="{FF2B5EF4-FFF2-40B4-BE49-F238E27FC236}">
                <a16:creationId xmlns:a16="http://schemas.microsoft.com/office/drawing/2014/main" id="{8E57FA61-FEBB-4BB5-BF7D-E8E01A7D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66" y="5630305"/>
            <a:ext cx="6357029" cy="98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0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Bênção final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em que o sacerdote finaliza a missa e os fiéis recebem a “Bênção Final”.</a:t>
            </a:r>
          </a:p>
        </p:txBody>
      </p:sp>
    </p:spTree>
    <p:extLst>
      <p:ext uri="{BB962C8B-B14F-4D97-AF65-F5344CB8AC3E}">
        <p14:creationId xmlns:p14="http://schemas.microsoft.com/office/powerpoint/2010/main" val="206773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ianças Meninos E Meninas Cantando Ilustrações, Vetores E Clipart De Stock  – (15 Stock Illustrations)">
            <a:extLst>
              <a:ext uri="{FF2B5EF4-FFF2-40B4-BE49-F238E27FC236}">
                <a16:creationId xmlns:a16="http://schemas.microsoft.com/office/drawing/2014/main" id="{FC46FF2E-F7E6-4516-B48C-EB9D7AC664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4" y="1592295"/>
            <a:ext cx="2809595" cy="2648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 de Texto 2">
            <a:extLst>
              <a:ext uri="{FF2B5EF4-FFF2-40B4-BE49-F238E27FC236}">
                <a16:creationId xmlns:a16="http://schemas.microsoft.com/office/drawing/2014/main" id="{5B1E14E7-93AC-4839-B52F-6385F876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58" y="2616835"/>
            <a:ext cx="7288886" cy="11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Cântico de entrada</a:t>
            </a:r>
            <a:endParaRPr lang="pt-PT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cântico serve para abrir a celebração, ele promove a união da assembleia (= comunidade reunida) e introduz no sentido do tempo litúrgico ou da festa celebrada.</a:t>
            </a:r>
          </a:p>
        </p:txBody>
      </p:sp>
      <p:pic>
        <p:nvPicPr>
          <p:cNvPr id="5" name="Imagem 4" descr="Altar Guild — St. Michael's Episcopal Church">
            <a:extLst>
              <a:ext uri="{FF2B5EF4-FFF2-40B4-BE49-F238E27FC236}">
                <a16:creationId xmlns:a16="http://schemas.microsoft.com/office/drawing/2014/main" id="{9F38353F-5AC6-452B-9235-7996C74244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2" y="4440080"/>
            <a:ext cx="3149858" cy="2016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 de Texto 2">
            <a:extLst>
              <a:ext uri="{FF2B5EF4-FFF2-40B4-BE49-F238E27FC236}">
                <a16:creationId xmlns:a16="http://schemas.microsoft.com/office/drawing/2014/main" id="{CEB278C8-1AE1-4C92-A2C0-F9611C2B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25" y="4859475"/>
            <a:ext cx="5531575" cy="17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cap="small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PT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rocissão de entrada</a:t>
            </a:r>
            <a:endParaRPr lang="pt-PT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Enquanto a comunidade reunida canta, o sacerdote entra com os acólitos. Num gesto de respeito beija o altar – local onde será oferecido o Santo Sacrifício. As vestes (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paramentos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 sacerdote acompanham o tempo litúrgico.</a:t>
            </a:r>
          </a:p>
        </p:txBody>
      </p:sp>
      <p:pic>
        <p:nvPicPr>
          <p:cNvPr id="7" name="Imagem 6" descr="Rosarium - Indústria de Artigos Religiosos | Paramentos">
            <a:extLst>
              <a:ext uri="{FF2B5EF4-FFF2-40B4-BE49-F238E27FC236}">
                <a16:creationId xmlns:a16="http://schemas.microsoft.com/office/drawing/2014/main" id="{48341BA1-1749-4A3A-9197-E9313EBF3D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50" y="4073418"/>
            <a:ext cx="1903339" cy="23829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 de texto 4">
            <a:extLst>
              <a:ext uri="{FF2B5EF4-FFF2-40B4-BE49-F238E27FC236}">
                <a16:creationId xmlns:a16="http://schemas.microsoft.com/office/drawing/2014/main" id="{7F6FFBC0-1B93-48DF-9728-E170F7502B5B}"/>
              </a:ext>
            </a:extLst>
          </p:cNvPr>
          <p:cNvSpPr txBox="1"/>
          <p:nvPr/>
        </p:nvSpPr>
        <p:spPr>
          <a:xfrm>
            <a:off x="564425" y="0"/>
            <a:ext cx="9203161" cy="159229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6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É Deus quem nos reúne!</a:t>
            </a:r>
            <a:endParaRPr lang="pt-PT" sz="9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9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3">
            <a:extLst>
              <a:ext uri="{FF2B5EF4-FFF2-40B4-BE49-F238E27FC236}">
                <a16:creationId xmlns:a16="http://schemas.microsoft.com/office/drawing/2014/main" id="{038EB6F6-9880-403F-B4A8-E4D2A3CC789A}"/>
              </a:ext>
            </a:extLst>
          </p:cNvPr>
          <p:cNvSpPr txBox="1"/>
          <p:nvPr/>
        </p:nvSpPr>
        <p:spPr>
          <a:xfrm>
            <a:off x="235543" y="-228282"/>
            <a:ext cx="5064207" cy="165474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0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Ritos iniciais</a:t>
            </a:r>
            <a:endParaRPr lang="pt-P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7B5F0C-5DB6-47D7-AE2A-95DACFA2AB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4" y="1279671"/>
            <a:ext cx="2017955" cy="149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Texto religioso da Bíblia vela, velas da igreja, roxo, cristianismo,  religião png | PNGWing">
            <a:extLst>
              <a:ext uri="{FF2B5EF4-FFF2-40B4-BE49-F238E27FC236}">
                <a16:creationId xmlns:a16="http://schemas.microsoft.com/office/drawing/2014/main" id="{356BD015-5A42-451D-8CE0-51B8AF88B15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3" y="1433311"/>
            <a:ext cx="952621" cy="9110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65D933A5-6183-4210-B532-6D59C4C2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12" y="2400886"/>
            <a:ext cx="5972520" cy="14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Saudação inicial 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Missa começa com o sinal da cruz – sinal do Cristão desde o seu batismo. O sacerdote saúda a todos, acolhendo-os com alegria. É Deus quem nos reúne no Amor de Cristo! </a:t>
            </a:r>
          </a:p>
          <a:p>
            <a:pPr algn="just"/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velas acesas simbolizam a nossa fé.</a:t>
            </a:r>
          </a:p>
          <a:p>
            <a:pPr algn="just"/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Missal</a:t>
            </a:r>
            <a:r>
              <a:rPr lang="pt-PT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 livro que contém todas as orações usadas durante a Missa.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A2E730AE-91F1-4770-8927-74973B38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699" y="1395418"/>
            <a:ext cx="3573823" cy="23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 Penitencial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Ato Penitencial celebramos a Misericórdia de Deus, reconhecendo-nos pecadores e necessitados de purificação. É um momento de contrição: arrependimento e disposição para a mudança de vida. Este momento exige de nós uma atitude de conversão e humildade diante do grande Amor de Deus para connosco. </a:t>
            </a:r>
          </a:p>
        </p:txBody>
      </p:sp>
      <p:pic>
        <p:nvPicPr>
          <p:cNvPr id="7" name="Imagem 6" descr="Menino orando mod 2 90cm c/mdf - Minimo 2 unid | Meninas, Lições bíblicas  para crianças, Criança orando">
            <a:extLst>
              <a:ext uri="{FF2B5EF4-FFF2-40B4-BE49-F238E27FC236}">
                <a16:creationId xmlns:a16="http://schemas.microsoft.com/office/drawing/2014/main" id="{0DB7AEC0-BD93-4FFD-9C96-B063998A29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05" y="2145900"/>
            <a:ext cx="1096983" cy="1654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 de Texto 2">
            <a:extLst>
              <a:ext uri="{FF2B5EF4-FFF2-40B4-BE49-F238E27FC236}">
                <a16:creationId xmlns:a16="http://schemas.microsoft.com/office/drawing/2014/main" id="{578F49BB-2BEA-454C-A13A-6273F132A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864" y="5035586"/>
            <a:ext cx="4214912" cy="14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Hino de Louvor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entoar o Glória, reconhecemos as maravilhas que o Senhor realiza sempre e lhe damos graças por isso. A Igreja, reunida no Espírito Santo, glorifica e suplica a deus pai e ao Cordeiro (Filho).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03FE7-6B98-4DBF-979D-0E0CFD9D2F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" y="4244921"/>
            <a:ext cx="127063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 de Texto 2">
            <a:extLst>
              <a:ext uri="{FF2B5EF4-FFF2-40B4-BE49-F238E27FC236}">
                <a16:creationId xmlns:a16="http://schemas.microsoft.com/office/drawing/2014/main" id="{34774F44-76BD-4D54-B997-D1B6E440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033" y="4432591"/>
            <a:ext cx="4046739" cy="23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Oração da coleta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chamada “Coleta”, a oração de conclusão do rito de Entrada da Missa. Ela é introduzida por um silêncio, a convite do sacerdote que diz “Oremos”. Nesse momento, tomamos consciência de que estamos na presença de Deus, apresentamos interiormente os nossos pedidos e o Sacerdote diz a oração, “recolhendo” as intenções e apresentando-as a Deus Pai, por Jesus Cristo, na Unidade do Espirito Santo.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3A9D2F9-19D8-4A46-99AF-7B57DC235F3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55" y="4154078"/>
            <a:ext cx="1294222" cy="2087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4CB3C865-F0E0-4F1C-BE7B-94458CD3B234}"/>
              </a:ext>
            </a:extLst>
          </p:cNvPr>
          <p:cNvCxnSpPr>
            <a:cxnSpLocks/>
          </p:cNvCxnSpPr>
          <p:nvPr/>
        </p:nvCxnSpPr>
        <p:spPr>
          <a:xfrm>
            <a:off x="6443932" y="940279"/>
            <a:ext cx="0" cy="55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362E5F61-BD06-4D9E-B6A4-4B0D7CBCA039}"/>
              </a:ext>
            </a:extLst>
          </p:cNvPr>
          <p:cNvCxnSpPr>
            <a:cxnSpLocks/>
          </p:cNvCxnSpPr>
          <p:nvPr/>
        </p:nvCxnSpPr>
        <p:spPr>
          <a:xfrm flipV="1">
            <a:off x="767751" y="3906204"/>
            <a:ext cx="10455215" cy="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2ED6DF-A813-4EDE-BC4D-B033DADD06B7}"/>
              </a:ext>
            </a:extLst>
          </p:cNvPr>
          <p:cNvSpPr/>
          <p:nvPr/>
        </p:nvSpPr>
        <p:spPr>
          <a:xfrm>
            <a:off x="357531" y="14022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1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0A8D585-3640-4C11-81E2-9FF144581CB8}"/>
              </a:ext>
            </a:extLst>
          </p:cNvPr>
          <p:cNvSpPr/>
          <p:nvPr/>
        </p:nvSpPr>
        <p:spPr>
          <a:xfrm>
            <a:off x="6822251" y="1222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2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48AD4DE-25FA-4B1E-BD3B-DEF7987B02D9}"/>
              </a:ext>
            </a:extLst>
          </p:cNvPr>
          <p:cNvSpPr/>
          <p:nvPr/>
        </p:nvSpPr>
        <p:spPr>
          <a:xfrm>
            <a:off x="253128" y="42449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6BA7DFB-F00E-4FEF-B619-63BCC8754A20}"/>
              </a:ext>
            </a:extLst>
          </p:cNvPr>
          <p:cNvSpPr/>
          <p:nvPr/>
        </p:nvSpPr>
        <p:spPr>
          <a:xfrm>
            <a:off x="6725888" y="41540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14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5">
            <a:extLst>
              <a:ext uri="{FF2B5EF4-FFF2-40B4-BE49-F238E27FC236}">
                <a16:creationId xmlns:a16="http://schemas.microsoft.com/office/drawing/2014/main" id="{1296F6EE-24F5-4357-98A2-EF1B769DBA6C}"/>
              </a:ext>
            </a:extLst>
          </p:cNvPr>
          <p:cNvSpPr txBox="1"/>
          <p:nvPr/>
        </p:nvSpPr>
        <p:spPr>
          <a:xfrm>
            <a:off x="-107908" y="0"/>
            <a:ext cx="6729095" cy="134229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8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Liturgia da Palavra</a:t>
            </a:r>
            <a:endParaRPr lang="pt-P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338BD06C-D300-4EF4-A711-7D386BB7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28" y="1147467"/>
            <a:ext cx="6073121" cy="1173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de ouvir a Palavra de Deus.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leituras são iguais no mundo inteiro.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missas de domingo são 3 leituras e o Salmo Responsorial.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DBEA2D-46AB-49A4-962B-BFB583BFBD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0" y="2213927"/>
            <a:ext cx="1581150" cy="2430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A94EEC69-9896-4BD7-B4E8-C3D639C6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33" y="3068002"/>
            <a:ext cx="4845050" cy="9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Leitura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Geralmente a primeira leitura é do Antigo Testamento, para mostrar que já se previa a vinda de Jesus.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483D791-8041-4A44-AEC8-C45EE467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14" y="4975620"/>
            <a:ext cx="4716780" cy="10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 Responsorial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maior parte das vezes é retirado do Livro dos Salmos.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ajuda-nos a entender melhor a Primeira Leitura.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Desenhos Animados Da Menina , Crianças Dos Desenhos Animados, A Mulher,  Quero Cantar E Cantar Arquivo PNG e PSD para download gratuito | Crianças  cantando, Crianças, Imagens infantis">
            <a:extLst>
              <a:ext uri="{FF2B5EF4-FFF2-40B4-BE49-F238E27FC236}">
                <a16:creationId xmlns:a16="http://schemas.microsoft.com/office/drawing/2014/main" id="{C687C638-541C-4FA6-B062-1D484CBDC8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30" y="4102663"/>
            <a:ext cx="1936750" cy="251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09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enina No Vestido Amarelo Que Ama Ler, Ilustração Com A Criança Que Aprecia  Lendo Um Livro Aberto Ilustração do Vetor - Ilustração de vestido, livro:  83595136">
            <a:extLst>
              <a:ext uri="{FF2B5EF4-FFF2-40B4-BE49-F238E27FC236}">
                <a16:creationId xmlns:a16="http://schemas.microsoft.com/office/drawing/2014/main" id="{0DE74D34-C6BC-4E7A-B3CE-B8D8EC366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5" y="1487596"/>
            <a:ext cx="1946179" cy="215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lustração de menino bonito, cantando com cara feliz no estilo dos desenhos  animados | Vetor Premium">
            <a:extLst>
              <a:ext uri="{FF2B5EF4-FFF2-40B4-BE49-F238E27FC236}">
                <a16:creationId xmlns:a16="http://schemas.microsoft.com/office/drawing/2014/main" id="{87B78DB8-FE3B-4333-BB11-02EAC332F5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6" y="2595684"/>
            <a:ext cx="2268232" cy="2336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 de texto 192">
            <a:extLst>
              <a:ext uri="{FF2B5EF4-FFF2-40B4-BE49-F238E27FC236}">
                <a16:creationId xmlns:a16="http://schemas.microsoft.com/office/drawing/2014/main" id="{16D11BF2-1D2C-4D13-A143-89496AFD08DE}"/>
              </a:ext>
            </a:extLst>
          </p:cNvPr>
          <p:cNvSpPr txBox="1"/>
          <p:nvPr/>
        </p:nvSpPr>
        <p:spPr>
          <a:xfrm>
            <a:off x="0" y="14922"/>
            <a:ext cx="6728460" cy="134229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8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Deus fala connosco</a:t>
            </a:r>
            <a:endParaRPr lang="pt-P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830689AD-1B54-4E99-BAFA-7437A67D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185" y="2030539"/>
            <a:ext cx="5706110" cy="9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Leitura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Segunda leitura vem das Cartas de Paulo, Tiago, Pedro, João…, que são as mais comuns ao longo do ano litúrgico.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27FC8C1E-7695-41C1-8683-06537C09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468" y="3651498"/>
            <a:ext cx="6458034" cy="11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Aclamação do Evangelho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cântico de Aleluia quer expressar a alegria da Assembleia acolhendo a Palavra de Deus! Através dos escritos dos evangelistas Mateus, Marcos, Lucas ou João, Jesus Cristo transmite-nos a sua “Palavra da Salvação”.</a:t>
            </a:r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4C7BFB20-C733-4601-A65B-F6DCED40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715" y="5523044"/>
            <a:ext cx="8057563" cy="9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Evangelho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Evangelho traz a principal mensagem para a vida da Comunidade Cristã. É a boa notícia anunciada por Jesus, que continua sempre presente no meia de nós pela sua Palavra.</a:t>
            </a:r>
          </a:p>
        </p:txBody>
      </p:sp>
      <p:pic>
        <p:nvPicPr>
          <p:cNvPr id="8" name="Imagem 7" descr="Pin em Primeira comunhão">
            <a:extLst>
              <a:ext uri="{FF2B5EF4-FFF2-40B4-BE49-F238E27FC236}">
                <a16:creationId xmlns:a16="http://schemas.microsoft.com/office/drawing/2014/main" id="{7312C6A2-0CB3-4F13-B00C-B407B2718E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3" y="4518264"/>
            <a:ext cx="1529033" cy="200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55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enina Carteles E Ilustraciones - Menina Orando Png, Transparent Png - vhv">
            <a:extLst>
              <a:ext uri="{FF2B5EF4-FFF2-40B4-BE49-F238E27FC236}">
                <a16:creationId xmlns:a16="http://schemas.microsoft.com/office/drawing/2014/main" id="{DCF8872D-EBDB-4E03-82CA-0EFF288B3833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3" y="4546121"/>
            <a:ext cx="2377032" cy="21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 de Texto 2">
            <a:extLst>
              <a:ext uri="{FF2B5EF4-FFF2-40B4-BE49-F238E27FC236}">
                <a16:creationId xmlns:a16="http://schemas.microsoft.com/office/drawing/2014/main" id="{2B21BE56-8F21-44DB-A85C-3B835AE5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538" y="1739667"/>
            <a:ext cx="9022307" cy="13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Homilia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basta ouvir com atenção a Palavra de Deus. É necessário, ainda, compreendê-la, ligá-la com a vida de hoje. </a:t>
            </a:r>
          </a:p>
          <a:p>
            <a:pPr algn="just">
              <a:lnSpc>
                <a:spcPct val="1500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“Homilia” significa conversa familiar. Não se trata de passar conhecimento, mas de levar a Assembleia a um compromisso, ou seja, vivenciar convictamente a Salvação de Deus, que acontece no dia a dia e dentro de cada celebração.</a:t>
            </a:r>
          </a:p>
        </p:txBody>
      </p:sp>
      <p:pic>
        <p:nvPicPr>
          <p:cNvPr id="3" name="Imagem 2" descr="Domingo de Ramos | Na Busca pela Verdade">
            <a:extLst>
              <a:ext uri="{FF2B5EF4-FFF2-40B4-BE49-F238E27FC236}">
                <a16:creationId xmlns:a16="http://schemas.microsoft.com/office/drawing/2014/main" id="{C86A62DF-0D20-4065-8CDF-273BEBD0A7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3" y="1490441"/>
            <a:ext cx="2056765" cy="16598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 de Texto 2">
            <a:extLst>
              <a:ext uri="{FF2B5EF4-FFF2-40B4-BE49-F238E27FC236}">
                <a16:creationId xmlns:a16="http://schemas.microsoft.com/office/drawing/2014/main" id="{3A4DC28C-F69F-46F9-91D5-70928920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294" y="3610748"/>
            <a:ext cx="7245603" cy="12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Profissão de Fé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resposta à Palavra de Deus louvamos, nas leituras e na homilia, professamos publicamente a nossa fé dizendo “Creio”. Declaramos que estamos unidos, no mundo inteiro, pela mesma crença num só Deus, revelado por Jesus Cristo. Preparamo-nos assim para iniciar a Liturgia Eucarística.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CEC357D7-7224-4689-865A-49A8AFAE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39" y="5334448"/>
            <a:ext cx="9022307" cy="12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20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 dos Fiéis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Missa pedimos perdão a Deus, louvamos, agradecemos e pedimos novos favores. A Oração dos Fiéis é uma conversa de filhos com o Pai. Todos falam de suas necessidades, de seus anseios, de suas esperanças. É a Assembleia que reza por todas as pessoas, pela Igreja do mundo inteiro e pela própria comunidade, pela cidade, pelo país, ….</a:t>
            </a:r>
          </a:p>
        </p:txBody>
      </p:sp>
      <p:sp>
        <p:nvSpPr>
          <p:cNvPr id="7" name="Caixa de texto 192">
            <a:extLst>
              <a:ext uri="{FF2B5EF4-FFF2-40B4-BE49-F238E27FC236}">
                <a16:creationId xmlns:a16="http://schemas.microsoft.com/office/drawing/2014/main" id="{315E0257-9B58-4A8A-A9C0-4B23EBC716D2}"/>
              </a:ext>
            </a:extLst>
          </p:cNvPr>
          <p:cNvSpPr txBox="1"/>
          <p:nvPr/>
        </p:nvSpPr>
        <p:spPr>
          <a:xfrm>
            <a:off x="169773" y="9877"/>
            <a:ext cx="12022227" cy="134229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8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Deus fala connosco </a:t>
            </a:r>
            <a:r>
              <a:rPr lang="pt-PT" sz="2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2000" b="1" dirty="0" err="1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pt-PT" sz="2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pt-PT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48DD116-15BB-48F8-849E-A73C9DA704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" y="1159002"/>
            <a:ext cx="1638300" cy="28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 de texto 205">
            <a:extLst>
              <a:ext uri="{FF2B5EF4-FFF2-40B4-BE49-F238E27FC236}">
                <a16:creationId xmlns:a16="http://schemas.microsoft.com/office/drawing/2014/main" id="{494CC135-CB74-40F6-BD0B-513E9FFC220D}"/>
              </a:ext>
            </a:extLst>
          </p:cNvPr>
          <p:cNvSpPr txBox="1"/>
          <p:nvPr/>
        </p:nvSpPr>
        <p:spPr>
          <a:xfrm>
            <a:off x="-49242" y="12383"/>
            <a:ext cx="6728460" cy="134229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8000" b="1" dirty="0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Liturgia </a:t>
            </a:r>
            <a:r>
              <a:rPr lang="pt-PT" sz="8000" b="1" dirty="0" err="1">
                <a:ln>
                  <a:noFill/>
                </a:ln>
                <a:solidFill>
                  <a:srgbClr val="0070C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Eucarístca</a:t>
            </a:r>
            <a:endParaRPr lang="pt-P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1B12DD75-9976-4A71-835B-6CEF1F81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565" y="1405979"/>
            <a:ext cx="5806386" cy="1900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Missa celebramos o Mistério da Paixão, Morte e Ressurreição do Senhor: a sua Páscoa!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 segunda parte da Missa mergulhamos no grande Mistério do Amor de Deus, que se esconde e se dá a nós num pedacinho de pão e num pouquinho de vinho!</a:t>
            </a:r>
          </a:p>
        </p:txBody>
      </p:sp>
      <p:sp>
        <p:nvSpPr>
          <p:cNvPr id="4" name="Caixa de texto 209">
            <a:extLst>
              <a:ext uri="{FF2B5EF4-FFF2-40B4-BE49-F238E27FC236}">
                <a16:creationId xmlns:a16="http://schemas.microsoft.com/office/drawing/2014/main" id="{24E7FED2-EFD2-4515-AD6A-A3A0FF5EC558}"/>
              </a:ext>
            </a:extLst>
          </p:cNvPr>
          <p:cNvSpPr txBox="1"/>
          <p:nvPr/>
        </p:nvSpPr>
        <p:spPr>
          <a:xfrm>
            <a:off x="6175756" y="3767516"/>
            <a:ext cx="2477296" cy="124764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3600" b="1" dirty="0">
                <a:ln>
                  <a:noFill/>
                </a:ln>
                <a:solidFill>
                  <a:srgbClr val="666699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Repartindo o Pão Eucarístico</a:t>
            </a:r>
            <a:r>
              <a:rPr lang="pt-PT" sz="3600" b="1" dirty="0">
                <a:ln>
                  <a:noFill/>
                </a:ln>
                <a:solidFill>
                  <a:srgbClr val="92D05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130D7D35-22E5-4345-B0C8-F1814EF6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453" y="5015165"/>
            <a:ext cx="9307902" cy="17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das oferendas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Trazemos até ao altar o pão e o vinho, que se converterão no Corpo e Sangue de Cristo. Essas ofertas simbolizam e expressam a nossa vida, o nosso trabalho, sinal da nossa própria entrega. Tudo isso se unirá ao sacrifício (=oferta) de Jesus Cristo ao Pai. </a:t>
            </a:r>
          </a:p>
          <a:p>
            <a:pPr algn="just">
              <a:lnSpc>
                <a:spcPct val="1500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momento oferecemos também os nossos donativos para os pobres ou para as necessidades da Igreja, em sinal de gratidão. As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galhetas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alfaias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(pala, corporal, sanguíneo e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manustérgio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lavabo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objetos litúrgicos usados neste momento.</a:t>
            </a:r>
          </a:p>
        </p:txBody>
      </p:sp>
      <p:pic>
        <p:nvPicPr>
          <p:cNvPr id="7" name="Imagem 6" descr="em-imagens-o-nome-de-cada-objeto-liturgico-da-missa -e-da-adoracao-eucaristica-5367">
            <a:extLst>
              <a:ext uri="{FF2B5EF4-FFF2-40B4-BE49-F238E27FC236}">
                <a16:creationId xmlns:a16="http://schemas.microsoft.com/office/drawing/2014/main" id="{E2D81802-8928-413B-8337-A10806D47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4" y="4575746"/>
            <a:ext cx="1157605" cy="114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Pastoral Coroinhas a Serviço do Altar: Formação III: Alfaias e paramentos  litúrgicos (parte I)">
            <a:extLst>
              <a:ext uri="{FF2B5EF4-FFF2-40B4-BE49-F238E27FC236}">
                <a16:creationId xmlns:a16="http://schemas.microsoft.com/office/drawing/2014/main" id="{B40B9B76-283B-4D40-AAE6-54699CCE5F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05" y="4651545"/>
            <a:ext cx="960120" cy="108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onjunto alfaia 100% linho patena IHS uva 2">
            <a:extLst>
              <a:ext uri="{FF2B5EF4-FFF2-40B4-BE49-F238E27FC236}">
                <a16:creationId xmlns:a16="http://schemas.microsoft.com/office/drawing/2014/main" id="{3169906E-4445-4929-BF43-C704338FF664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5559360"/>
            <a:ext cx="1638300" cy="125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Pastorais « Paróquia Santa Ângela e São Serapião">
            <a:extLst>
              <a:ext uri="{FF2B5EF4-FFF2-40B4-BE49-F238E27FC236}">
                <a16:creationId xmlns:a16="http://schemas.microsoft.com/office/drawing/2014/main" id="{89878BE8-31B1-4B7A-B7C4-44CFF50046D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31" y="2003439"/>
            <a:ext cx="3502435" cy="2843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3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26">
            <a:extLst>
              <a:ext uri="{FF2B5EF4-FFF2-40B4-BE49-F238E27FC236}">
                <a16:creationId xmlns:a16="http://schemas.microsoft.com/office/drawing/2014/main" id="{443E1FF9-EE74-4EA9-9D15-AC17C94D0B27}"/>
              </a:ext>
            </a:extLst>
          </p:cNvPr>
          <p:cNvSpPr txBox="1"/>
          <p:nvPr/>
        </p:nvSpPr>
        <p:spPr>
          <a:xfrm>
            <a:off x="161289" y="103823"/>
            <a:ext cx="6729095" cy="177673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6800" b="1" dirty="0">
                <a:ln>
                  <a:noFill/>
                </a:ln>
                <a:solidFill>
                  <a:srgbClr val="1F3864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Deus é o nosso alimento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2A5DC5B-24D0-4093-8DF2-BC8D3343610E}"/>
              </a:ext>
            </a:extLst>
          </p:cNvPr>
          <p:cNvGrpSpPr/>
          <p:nvPr/>
        </p:nvGrpSpPr>
        <p:grpSpPr>
          <a:xfrm>
            <a:off x="520990" y="2011367"/>
            <a:ext cx="2536825" cy="1729105"/>
            <a:chOff x="350837" y="1301395"/>
            <a:chExt cx="2536825" cy="1729105"/>
          </a:xfrm>
        </p:grpSpPr>
        <p:pic>
          <p:nvPicPr>
            <p:cNvPr id="4" name="Imagem 3" descr="Cálice cibório patena trigo cachos de uva | venda online na HOLYART">
              <a:extLst>
                <a:ext uri="{FF2B5EF4-FFF2-40B4-BE49-F238E27FC236}">
                  <a16:creationId xmlns:a16="http://schemas.microsoft.com/office/drawing/2014/main" id="{5C278F5F-3D18-4557-86B7-0F4B55835D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7" y="1301395"/>
              <a:ext cx="1729105" cy="1729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aixa de Texto 2">
              <a:extLst>
                <a:ext uri="{FF2B5EF4-FFF2-40B4-BE49-F238E27FC236}">
                  <a16:creationId xmlns:a16="http://schemas.microsoft.com/office/drawing/2014/main" id="{38A95DC2-095E-430A-B586-A8CAF4C73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17" y="1605560"/>
              <a:ext cx="563245" cy="258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P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Cálice</a:t>
              </a:r>
            </a:p>
          </p:txBody>
        </p:sp>
        <p:sp>
          <p:nvSpPr>
            <p:cNvPr id="6" name="Caixa de Texto 2">
              <a:extLst>
                <a:ext uri="{FF2B5EF4-FFF2-40B4-BE49-F238E27FC236}">
                  <a16:creationId xmlns:a16="http://schemas.microsoft.com/office/drawing/2014/main" id="{8641121E-C72C-4EB7-917D-B36270513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977" y="2024660"/>
              <a:ext cx="654685" cy="258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PT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Âmbula</a:t>
              </a:r>
            </a:p>
          </p:txBody>
        </p:sp>
        <p:sp>
          <p:nvSpPr>
            <p:cNvPr id="7" name="Caixa de Texto 2">
              <a:extLst>
                <a:ext uri="{FF2B5EF4-FFF2-40B4-BE49-F238E27FC236}">
                  <a16:creationId xmlns:a16="http://schemas.microsoft.com/office/drawing/2014/main" id="{8640A90D-7896-48EC-82E6-73F00577E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7" y="2619020"/>
              <a:ext cx="654685" cy="2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P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Patena</a:t>
              </a:r>
            </a:p>
          </p:txBody>
        </p:sp>
      </p:grpSp>
      <p:sp>
        <p:nvSpPr>
          <p:cNvPr id="8" name="Caixa de Texto 2">
            <a:extLst>
              <a:ext uri="{FF2B5EF4-FFF2-40B4-BE49-F238E27FC236}">
                <a16:creationId xmlns:a16="http://schemas.microsoft.com/office/drawing/2014/main" id="{1EAE3E3D-4D74-4A58-9AFC-4DE1BB6A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26" y="1296584"/>
            <a:ext cx="2995499" cy="25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Santo, invocação do espírito Santo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Recitando ou entoando o “Santo”, a Assembleia reconhece a grandeza de Deus. Após este gesto o sacerdote estende as mãos sobre os dons invocando o Espírito Santo “para que as nossas ofertas se mudem no Corpo e Sangue de Cristo”.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0216C6-AB6F-457B-A2A9-06107273C4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26" y="1579384"/>
            <a:ext cx="1391184" cy="216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 de Texto 2">
            <a:extLst>
              <a:ext uri="{FF2B5EF4-FFF2-40B4-BE49-F238E27FC236}">
                <a16:creationId xmlns:a16="http://schemas.microsoft.com/office/drawing/2014/main" id="{E1AACA7C-0547-4008-A3EE-A1CCF2362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077" y="4770859"/>
            <a:ext cx="3881877" cy="167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20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Consagração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“Isto é o meu corpo …”</a:t>
            </a: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“Este é o cálice do meu sangue…”</a:t>
            </a: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consagração atualiza as palavras e os gestos de Jesus: “Fazei isto em memória de mim.”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F5D1A88-D2DB-482D-B907-5B522758FF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2" y="4122861"/>
            <a:ext cx="1481455" cy="2348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 de Texto 2">
            <a:extLst>
              <a:ext uri="{FF2B5EF4-FFF2-40B4-BE49-F238E27FC236}">
                <a16:creationId xmlns:a16="http://schemas.microsoft.com/office/drawing/2014/main" id="{5398055B-21A3-4104-8890-32951599E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075" y="4244921"/>
            <a:ext cx="5164835" cy="19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Oração pela comunidade - Igreja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a Consagração, o Sacerdote chama a atenção da Assembleia sobre o grande Mistério da Fé. Seguem-se as intercessões, significando que a Eucaristia (=ação de graças) é celebrada em comunhão com toda a Igreja do céu e da terra, dos vivos e falecidos, e em comunhão com a Igreja presente no mundo inteiro. A oração é concluída com a oferta ao Pai “com Cristo, por Cristo e em Cristo”, e a Assembleia aclama com o AMÉM mais importante da Missa, glorificando a Deus numa só voz.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AF847F73-A43A-4B14-BAE3-E1A0627CF57D}"/>
              </a:ext>
            </a:extLst>
          </p:cNvPr>
          <p:cNvCxnSpPr>
            <a:cxnSpLocks/>
          </p:cNvCxnSpPr>
          <p:nvPr/>
        </p:nvCxnSpPr>
        <p:spPr>
          <a:xfrm>
            <a:off x="6443932" y="940279"/>
            <a:ext cx="0" cy="55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5E807A57-D2E3-4312-91CF-09D0EFD86CB7}"/>
              </a:ext>
            </a:extLst>
          </p:cNvPr>
          <p:cNvCxnSpPr>
            <a:cxnSpLocks/>
          </p:cNvCxnSpPr>
          <p:nvPr/>
        </p:nvCxnSpPr>
        <p:spPr>
          <a:xfrm flipV="1">
            <a:off x="767751" y="3906204"/>
            <a:ext cx="10455215" cy="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3DF6C2E7-1EC8-4429-9D14-2CDCD990ED70}"/>
              </a:ext>
            </a:extLst>
          </p:cNvPr>
          <p:cNvSpPr/>
          <p:nvPr/>
        </p:nvSpPr>
        <p:spPr>
          <a:xfrm>
            <a:off x="257646" y="14022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1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8E2770-6EE1-4D35-AD1C-F3F0AD5DAB32}"/>
              </a:ext>
            </a:extLst>
          </p:cNvPr>
          <p:cNvSpPr/>
          <p:nvPr/>
        </p:nvSpPr>
        <p:spPr>
          <a:xfrm>
            <a:off x="6722366" y="1222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2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C3812A5-4FDE-4421-A9E7-F3D992906223}"/>
              </a:ext>
            </a:extLst>
          </p:cNvPr>
          <p:cNvSpPr/>
          <p:nvPr/>
        </p:nvSpPr>
        <p:spPr>
          <a:xfrm>
            <a:off x="253128" y="42449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6ECD021-4D49-4547-8DEE-C538468F365F}"/>
              </a:ext>
            </a:extLst>
          </p:cNvPr>
          <p:cNvSpPr/>
          <p:nvPr/>
        </p:nvSpPr>
        <p:spPr>
          <a:xfrm>
            <a:off x="6722366" y="39480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92D050"/>
                </a:solidFill>
                <a:effectLst/>
              </a:rPr>
              <a:t>4</a:t>
            </a: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1747560A-7496-4D91-AA99-C8C0CE8E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503" y="1441277"/>
            <a:ext cx="3328940" cy="23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iniciado o momento central da celebração com a oração de ação de graças, chamada Prefácio. É um hino de agradecimento a Deus Pai pela salvação que nos é dada em Jesus Cristo. Sobre o altar estão o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cálice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patena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pt-P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âmbula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contendo o vinho e o pão que se transformarão em seguida em alimentos de salvação.</a:t>
            </a:r>
          </a:p>
        </p:txBody>
      </p:sp>
    </p:spTree>
    <p:extLst>
      <p:ext uri="{BB962C8B-B14F-4D97-AF65-F5344CB8AC3E}">
        <p14:creationId xmlns:p14="http://schemas.microsoft.com/office/powerpoint/2010/main" val="155131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">
            <a:extLst>
              <a:ext uri="{FF2B5EF4-FFF2-40B4-BE49-F238E27FC236}">
                <a16:creationId xmlns:a16="http://schemas.microsoft.com/office/drawing/2014/main" id="{A88C84D8-6FA9-4661-8AF6-9CE80296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091" y="811752"/>
            <a:ext cx="3902632" cy="150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Doxologia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Padre eleva o pão e vinho consagrados, Corpo e Sangue do Senhor, glorificando a Deus.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591964-F992-4CFD-9978-A23C5388F2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" y="202853"/>
            <a:ext cx="2529661" cy="2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Jesus ensina a oração do Pai Nosso">
            <a:extLst>
              <a:ext uri="{FF2B5EF4-FFF2-40B4-BE49-F238E27FC236}">
                <a16:creationId xmlns:a16="http://schemas.microsoft.com/office/drawing/2014/main" id="{6A3DCB81-4DFD-4076-BF38-D3E48A6986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43" y="974785"/>
            <a:ext cx="2740870" cy="3001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90D1ECD7-67DA-4B48-AE99-6AE69AE3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08" y="2880696"/>
            <a:ext cx="3758565" cy="8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Nosso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oração assume os desejos mais profundos do coraçãozinho de cada um de nós.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E7CB50-A95A-4CC0-8AAA-493FDC3E22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1" y="4181684"/>
            <a:ext cx="2109956" cy="2046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>
            <a:extLst>
              <a:ext uri="{FF2B5EF4-FFF2-40B4-BE49-F238E27FC236}">
                <a16:creationId xmlns:a16="http://schemas.microsoft.com/office/drawing/2014/main" id="{D8F0842B-6F3F-4D5F-8C1F-5874D8BC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38" y="5344987"/>
            <a:ext cx="6976439" cy="8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800" b="1" cap="small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 da Paz</a:t>
            </a:r>
            <a:endParaRPr lang="pt-PT" sz="1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pt-PT" sz="14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 de um abraço ou aperto de mão, firmamos o compromisso de lutar sempre pela Paz. Quando apertamos a mão de uma pessoa desejamos “a paz de Cristo”.</a:t>
            </a:r>
          </a:p>
        </p:txBody>
      </p:sp>
    </p:spTree>
    <p:extLst>
      <p:ext uri="{BB962C8B-B14F-4D97-AF65-F5344CB8AC3E}">
        <p14:creationId xmlns:p14="http://schemas.microsoft.com/office/powerpoint/2010/main" val="693650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1379</Words>
  <Application>Microsoft Office PowerPoint</Application>
  <PresentationFormat>Ecrã Panorâmico</PresentationFormat>
  <Paragraphs>94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Gabriola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Rita Pimenta Moitinho</dc:creator>
  <cp:lastModifiedBy>Diretora Administrativa</cp:lastModifiedBy>
  <cp:revision>9</cp:revision>
  <dcterms:created xsi:type="dcterms:W3CDTF">2021-02-15T11:33:16Z</dcterms:created>
  <dcterms:modified xsi:type="dcterms:W3CDTF">2024-04-08T10:26:27Z</dcterms:modified>
</cp:coreProperties>
</file>